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4" name="Shape 10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half" idx="1" hasCustomPrompt="1"/>
          </p:nvPr>
        </p:nvSpPr>
        <p:spPr>
          <a:xfrm>
            <a:off x="1125069" y="3602037"/>
            <a:ext cx="10515602" cy="1655764"/>
          </a:xfrm>
          <a:prstGeom prst="rect">
            <a:avLst/>
          </a:prstGeom>
        </p:spPr>
        <p:txBody>
          <a:bodyPr/>
          <a:lstStyle>
            <a:lvl1pPr>
              <a:lnSpc>
                <a:spcPct val="81000"/>
              </a:lnSpc>
              <a:defRPr sz="2400">
                <a:solidFill>
                  <a:srgbClr val="FFFFFF"/>
                </a:solidFill>
                <a:latin typeface="苹方-简"/>
                <a:ea typeface="苹方-简"/>
                <a:cs typeface="苹方-简"/>
                <a:sym typeface="苹方-简"/>
              </a:defRPr>
            </a:lvl1pPr>
            <a:lvl2pPr marL="0" indent="0">
              <a:lnSpc>
                <a:spcPct val="81000"/>
              </a:lnSpc>
              <a:buSzTx/>
              <a:buNone/>
              <a:defRPr sz="2400">
                <a:solidFill>
                  <a:srgbClr val="FFFFFF"/>
                </a:solidFill>
                <a:latin typeface="苹方-简"/>
                <a:ea typeface="苹方-简"/>
                <a:cs typeface="苹方-简"/>
                <a:sym typeface="苹方-简"/>
              </a:defRPr>
            </a:lvl2pPr>
            <a:lvl3pPr marL="0" indent="0">
              <a:lnSpc>
                <a:spcPct val="81000"/>
              </a:lnSpc>
              <a:buSzTx/>
              <a:buNone/>
              <a:defRPr sz="2400">
                <a:solidFill>
                  <a:srgbClr val="FFFFFF"/>
                </a:solidFill>
                <a:latin typeface="苹方-简"/>
                <a:ea typeface="苹方-简"/>
                <a:cs typeface="苹方-简"/>
                <a:sym typeface="苹方-简"/>
              </a:defRPr>
            </a:lvl3pPr>
            <a:lvl4pPr marL="0" indent="0">
              <a:lnSpc>
                <a:spcPct val="81000"/>
              </a:lnSpc>
              <a:buSzTx/>
              <a:buNone/>
              <a:defRPr sz="2400">
                <a:solidFill>
                  <a:srgbClr val="FFFFFF"/>
                </a:solidFill>
                <a:latin typeface="苹方-简"/>
                <a:ea typeface="苹方-简"/>
                <a:cs typeface="苹方-简"/>
                <a:sym typeface="苹方-简"/>
              </a:defRPr>
            </a:lvl4pPr>
            <a:lvl5pPr marL="0" indent="0">
              <a:lnSpc>
                <a:spcPct val="81000"/>
              </a:lnSpc>
              <a:buSzTx/>
              <a:buNone/>
              <a:defRPr sz="2400">
                <a:solidFill>
                  <a:srgbClr val="FFFFFF"/>
                </a:solidFill>
                <a:latin typeface="苹方-简"/>
                <a:ea typeface="苹方-简"/>
                <a:cs typeface="苹方-简"/>
                <a:sym typeface="苹方-简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Title Text"/>
          <p:cNvSpPr txBox="1"/>
          <p:nvPr>
            <p:ph type="title" hasCustomPrompt="1"/>
          </p:nvPr>
        </p:nvSpPr>
        <p:spPr>
          <a:xfrm>
            <a:off x="1125069" y="917462"/>
            <a:ext cx="10515602" cy="2499381"/>
          </a:xfrm>
          <a:prstGeom prst="rect">
            <a:avLst/>
          </a:prstGeom>
        </p:spPr>
        <p:txBody>
          <a:bodyPr anchor="b"/>
          <a:lstStyle>
            <a:lvl1pPr>
              <a:defRPr b="0"/>
            </a:lvl1pPr>
          </a:lstStyle>
          <a:p>
            <a:pPr/>
            <a:r>
              <a:t>Title Text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 hasCustomPrompt="1"/>
          </p:nvPr>
        </p:nvSpPr>
        <p:spPr>
          <a:xfrm>
            <a:off x="838200" y="365125"/>
            <a:ext cx="10515600" cy="102757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图片占位符 5"/>
          <p:cNvSpPr/>
          <p:nvPr>
            <p:ph type="pic" idx="21"/>
          </p:nvPr>
        </p:nvSpPr>
        <p:spPr>
          <a:xfrm>
            <a:off x="838200" y="1744663"/>
            <a:ext cx="10515600" cy="42910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xfrm>
            <a:off x="11080147" y="6406786"/>
            <a:ext cx="273654" cy="2642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ckimag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ody Level One…"/>
          <p:cNvSpPr txBox="1"/>
          <p:nvPr>
            <p:ph type="body" sz="quarter" idx="1" hasCustomPrompt="1"/>
          </p:nvPr>
        </p:nvSpPr>
        <p:spPr>
          <a:xfrm>
            <a:off x="1810871" y="3602037"/>
            <a:ext cx="9144001" cy="1655764"/>
          </a:xfrm>
          <a:prstGeom prst="rect">
            <a:avLst/>
          </a:prstGeom>
        </p:spPr>
        <p:txBody>
          <a:bodyPr/>
          <a:lstStyle>
            <a:lvl1pPr>
              <a:lnSpc>
                <a:spcPct val="81000"/>
              </a:lnSpc>
              <a:defRPr sz="2400">
                <a:solidFill>
                  <a:srgbClr val="FFFFFF"/>
                </a:solidFill>
                <a:latin typeface="苹方-简"/>
                <a:ea typeface="苹方-简"/>
                <a:cs typeface="苹方-简"/>
                <a:sym typeface="苹方-简"/>
              </a:defRPr>
            </a:lvl1pPr>
            <a:lvl2pPr marL="0" indent="0">
              <a:lnSpc>
                <a:spcPct val="81000"/>
              </a:lnSpc>
              <a:buSzTx/>
              <a:buNone/>
              <a:defRPr sz="2400">
                <a:solidFill>
                  <a:srgbClr val="FFFFFF"/>
                </a:solidFill>
                <a:latin typeface="苹方-简"/>
                <a:ea typeface="苹方-简"/>
                <a:cs typeface="苹方-简"/>
                <a:sym typeface="苹方-简"/>
              </a:defRPr>
            </a:lvl2pPr>
            <a:lvl3pPr marL="0" indent="0">
              <a:lnSpc>
                <a:spcPct val="81000"/>
              </a:lnSpc>
              <a:buSzTx/>
              <a:buNone/>
              <a:defRPr sz="2400">
                <a:solidFill>
                  <a:srgbClr val="FFFFFF"/>
                </a:solidFill>
                <a:latin typeface="苹方-简"/>
                <a:ea typeface="苹方-简"/>
                <a:cs typeface="苹方-简"/>
                <a:sym typeface="苹方-简"/>
              </a:defRPr>
            </a:lvl3pPr>
            <a:lvl4pPr marL="0" indent="0">
              <a:lnSpc>
                <a:spcPct val="81000"/>
              </a:lnSpc>
              <a:buSzTx/>
              <a:buNone/>
              <a:defRPr sz="2400">
                <a:solidFill>
                  <a:srgbClr val="FFFFFF"/>
                </a:solidFill>
                <a:latin typeface="苹方-简"/>
                <a:ea typeface="苹方-简"/>
                <a:cs typeface="苹方-简"/>
                <a:sym typeface="苹方-简"/>
              </a:defRPr>
            </a:lvl4pPr>
            <a:lvl5pPr marL="0" indent="0">
              <a:lnSpc>
                <a:spcPct val="81000"/>
              </a:lnSpc>
              <a:buSzTx/>
              <a:buNone/>
              <a:defRPr sz="2400">
                <a:solidFill>
                  <a:srgbClr val="FFFFFF"/>
                </a:solidFill>
                <a:latin typeface="苹方-简"/>
                <a:ea typeface="苹方-简"/>
                <a:cs typeface="苹方-简"/>
                <a:sym typeface="苹方-简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1" name="Title Text"/>
          <p:cNvSpPr txBox="1"/>
          <p:nvPr>
            <p:ph type="title" hasCustomPrompt="1"/>
          </p:nvPr>
        </p:nvSpPr>
        <p:spPr>
          <a:xfrm>
            <a:off x="1125069" y="596767"/>
            <a:ext cx="10515602" cy="2662840"/>
          </a:xfrm>
          <a:prstGeom prst="rect">
            <a:avLst/>
          </a:prstGeom>
        </p:spPr>
        <p:txBody>
          <a:bodyPr anchor="b"/>
          <a:lstStyle>
            <a:lvl1pPr>
              <a:defRPr b="0"/>
            </a:lvl1pPr>
          </a:lstStyle>
          <a:p>
            <a:pPr/>
            <a:r>
              <a:t>Title Text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ody Level One…"/>
          <p:cNvSpPr txBox="1"/>
          <p:nvPr>
            <p:ph type="body" sz="quarter" idx="1" hasCustomPrompt="1"/>
          </p:nvPr>
        </p:nvSpPr>
        <p:spPr>
          <a:xfrm>
            <a:off x="921151" y="5800845"/>
            <a:ext cx="10515601" cy="484210"/>
          </a:xfrm>
          <a:prstGeom prst="rect">
            <a:avLst/>
          </a:prstGeom>
        </p:spPr>
        <p:txBody>
          <a:bodyPr/>
          <a:lstStyle>
            <a:lvl1pPr>
              <a:lnSpc>
                <a:spcPct val="81000"/>
              </a:lnSpc>
              <a:defRPr sz="2400">
                <a:solidFill>
                  <a:srgbClr val="FFFFFF"/>
                </a:solidFill>
                <a:latin typeface="苹方-简"/>
                <a:ea typeface="苹方-简"/>
                <a:cs typeface="苹方-简"/>
                <a:sym typeface="苹方-简"/>
              </a:defRPr>
            </a:lvl1pPr>
            <a:lvl2pPr marL="0" indent="0">
              <a:lnSpc>
                <a:spcPct val="81000"/>
              </a:lnSpc>
              <a:buSzTx/>
              <a:buNone/>
              <a:defRPr sz="2400">
                <a:solidFill>
                  <a:srgbClr val="FFFFFF"/>
                </a:solidFill>
                <a:latin typeface="苹方-简"/>
                <a:ea typeface="苹方-简"/>
                <a:cs typeface="苹方-简"/>
                <a:sym typeface="苹方-简"/>
              </a:defRPr>
            </a:lvl2pPr>
            <a:lvl3pPr marL="0" indent="0">
              <a:lnSpc>
                <a:spcPct val="81000"/>
              </a:lnSpc>
              <a:buSzTx/>
              <a:buNone/>
              <a:defRPr sz="2400">
                <a:solidFill>
                  <a:srgbClr val="FFFFFF"/>
                </a:solidFill>
                <a:latin typeface="苹方-简"/>
                <a:ea typeface="苹方-简"/>
                <a:cs typeface="苹方-简"/>
                <a:sym typeface="苹方-简"/>
              </a:defRPr>
            </a:lvl3pPr>
            <a:lvl4pPr marL="0" indent="0">
              <a:lnSpc>
                <a:spcPct val="81000"/>
              </a:lnSpc>
              <a:buSzTx/>
              <a:buNone/>
              <a:defRPr sz="2400">
                <a:solidFill>
                  <a:srgbClr val="FFFFFF"/>
                </a:solidFill>
                <a:latin typeface="苹方-简"/>
                <a:ea typeface="苹方-简"/>
                <a:cs typeface="苹方-简"/>
                <a:sym typeface="苹方-简"/>
              </a:defRPr>
            </a:lvl4pPr>
            <a:lvl5pPr marL="0" indent="0">
              <a:lnSpc>
                <a:spcPct val="81000"/>
              </a:lnSpc>
              <a:buSzTx/>
              <a:buNone/>
              <a:defRPr sz="2400">
                <a:solidFill>
                  <a:srgbClr val="FFFFFF"/>
                </a:solidFill>
                <a:latin typeface="苹方-简"/>
                <a:ea typeface="苹方-简"/>
                <a:cs typeface="苹方-简"/>
                <a:sym typeface="苹方-简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0" name="图片占位符 15"/>
          <p:cNvSpPr/>
          <p:nvPr>
            <p:ph type="pic" idx="21"/>
          </p:nvPr>
        </p:nvSpPr>
        <p:spPr>
          <a:xfrm>
            <a:off x="0" y="0"/>
            <a:ext cx="12192000" cy="416718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1" name="Title Text"/>
          <p:cNvSpPr txBox="1"/>
          <p:nvPr>
            <p:ph type="title" hasCustomPrompt="1"/>
          </p:nvPr>
        </p:nvSpPr>
        <p:spPr>
          <a:xfrm>
            <a:off x="921149" y="4833256"/>
            <a:ext cx="10515601" cy="81793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/>
            <a:r>
              <a:t>Title Text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Body Level One…"/>
          <p:cNvSpPr txBox="1"/>
          <p:nvPr>
            <p:ph type="body" sz="half" idx="1" hasCustomPrompt="1"/>
          </p:nvPr>
        </p:nvSpPr>
        <p:spPr>
          <a:xfrm>
            <a:off x="5355773" y="2255838"/>
            <a:ext cx="5998029" cy="35385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9" name="图片占位符 7"/>
          <p:cNvSpPr/>
          <p:nvPr>
            <p:ph type="pic" sz="half" idx="21"/>
          </p:nvPr>
        </p:nvSpPr>
        <p:spPr>
          <a:xfrm>
            <a:off x="-3" y="0"/>
            <a:ext cx="4726382" cy="6858000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0" name="Title Text"/>
          <p:cNvSpPr txBox="1"/>
          <p:nvPr>
            <p:ph type="title" hasCustomPrompt="1"/>
          </p:nvPr>
        </p:nvSpPr>
        <p:spPr>
          <a:xfrm>
            <a:off x="5355771" y="961900"/>
            <a:ext cx="5998029" cy="1068781"/>
          </a:xfrm>
          <a:prstGeom prst="rect">
            <a:avLst/>
          </a:prstGeom>
        </p:spPr>
        <p:txBody>
          <a:bodyPr/>
          <a:lstStyle>
            <a:lvl1pPr algn="l">
              <a:defRPr b="0"/>
            </a:lvl1pPr>
          </a:lstStyle>
          <a:p>
            <a:pPr/>
            <a:r>
              <a:t>Title Text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xfrm>
            <a:off x="11080147" y="6406786"/>
            <a:ext cx="273654" cy="2642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hir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图片占位符 5"/>
          <p:cNvSpPr/>
          <p:nvPr>
            <p:ph type="pic" idx="21"/>
          </p:nvPr>
        </p:nvSpPr>
        <p:spPr>
          <a:xfrm>
            <a:off x="0" y="0"/>
            <a:ext cx="6424613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9" name="图片占位符 7"/>
          <p:cNvSpPr/>
          <p:nvPr>
            <p:ph type="pic" sz="half" idx="22"/>
          </p:nvPr>
        </p:nvSpPr>
        <p:spPr>
          <a:xfrm>
            <a:off x="6732588" y="0"/>
            <a:ext cx="5459414" cy="321821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0" name="图片占位符 9"/>
          <p:cNvSpPr/>
          <p:nvPr>
            <p:ph type="pic" sz="half" idx="23"/>
          </p:nvPr>
        </p:nvSpPr>
        <p:spPr>
          <a:xfrm>
            <a:off x="6732588" y="3503221"/>
            <a:ext cx="5459414" cy="33547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xfrm>
            <a:off x="11080147" y="6406786"/>
            <a:ext cx="273654" cy="2642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hir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图片占位符 5"/>
          <p:cNvSpPr/>
          <p:nvPr>
            <p:ph type="pic" sz="half" idx="21"/>
          </p:nvPr>
        </p:nvSpPr>
        <p:spPr>
          <a:xfrm>
            <a:off x="-3" y="0"/>
            <a:ext cx="3798281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9" name="图片占位符 7"/>
          <p:cNvSpPr/>
          <p:nvPr>
            <p:ph type="pic" sz="half" idx="22"/>
          </p:nvPr>
        </p:nvSpPr>
        <p:spPr>
          <a:xfrm>
            <a:off x="4123713" y="0"/>
            <a:ext cx="3854304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0" name="图片占位符 9"/>
          <p:cNvSpPr/>
          <p:nvPr>
            <p:ph type="pic" sz="half" idx="23"/>
          </p:nvPr>
        </p:nvSpPr>
        <p:spPr>
          <a:xfrm>
            <a:off x="8285163" y="0"/>
            <a:ext cx="3906839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xfrm>
            <a:off x="11080147" y="6406786"/>
            <a:ext cx="273654" cy="2642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"/>
          <p:cNvSpPr txBox="1"/>
          <p:nvPr>
            <p:ph type="sldNum" sz="quarter" idx="2"/>
          </p:nvPr>
        </p:nvSpPr>
        <p:spPr>
          <a:xfrm>
            <a:off x="11080147" y="6406786"/>
            <a:ext cx="273654" cy="2642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Body Level One…"/>
          <p:cNvSpPr txBox="1"/>
          <p:nvPr>
            <p:ph type="body" sz="half" idx="1" hasCustomPrompt="1"/>
          </p:nvPr>
        </p:nvSpPr>
        <p:spPr>
          <a:xfrm>
            <a:off x="838199" y="1828800"/>
            <a:ext cx="5154637" cy="421957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7" name="图片占位符 7"/>
          <p:cNvSpPr/>
          <p:nvPr>
            <p:ph type="pic" sz="half" idx="21"/>
          </p:nvPr>
        </p:nvSpPr>
        <p:spPr>
          <a:xfrm>
            <a:off x="6302326" y="1828800"/>
            <a:ext cx="5051474" cy="42195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xfrm>
            <a:off x="11080147" y="6406786"/>
            <a:ext cx="273654" cy="2642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838200" y="1839913"/>
            <a:ext cx="10515600" cy="441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AutoShape 3"/>
          <p:cNvSpPr/>
          <p:nvPr/>
        </p:nvSpPr>
        <p:spPr>
          <a:xfrm>
            <a:off x="-88900" y="-38100"/>
            <a:ext cx="12293600" cy="6972300"/>
          </a:xfrm>
          <a:prstGeom prst="rect">
            <a:avLst/>
          </a:prstGeom>
          <a:solidFill>
            <a:srgbClr val="FEFEFE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 sz="1800"/>
            </a:pPr>
          </a:p>
        </p:txBody>
      </p:sp>
      <p:pic>
        <p:nvPicPr>
          <p:cNvPr id="10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9700" y="-50800"/>
            <a:ext cx="12395200" cy="6959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extBox 5"/>
          <p:cNvSpPr txBox="1"/>
          <p:nvPr/>
        </p:nvSpPr>
        <p:spPr>
          <a:xfrm>
            <a:off x="346838" y="1645830"/>
            <a:ext cx="9618659" cy="2428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200"/>
              </a:spcBef>
              <a:defRPr b="1" spc="300" sz="6600">
                <a:solidFill>
                  <a:srgbClr val="FFFFFF"/>
                </a:solidFill>
                <a:latin typeface="苹方-简"/>
                <a:ea typeface="苹方-简"/>
                <a:cs typeface="苹方-简"/>
                <a:sym typeface="苹方-简"/>
              </a:defRPr>
            </a:lvl1pPr>
          </a:lstStyle>
          <a:p>
            <a:pPr/>
            <a:r>
              <a:t>专精 or 博学，多少人输在了技术选择上？</a:t>
            </a:r>
          </a:p>
        </p:txBody>
      </p:sp>
      <p:sp>
        <p:nvSpPr>
          <p:cNvPr id="109" name="文本框 6"/>
          <p:cNvSpPr txBox="1"/>
          <p:nvPr/>
        </p:nvSpPr>
        <p:spPr>
          <a:xfrm>
            <a:off x="6978702" y="4305013"/>
            <a:ext cx="3024893" cy="662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四火 @ Oracle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标题 2"/>
          <p:cNvSpPr txBox="1"/>
          <p:nvPr>
            <p:ph type="ctrTitle"/>
          </p:nvPr>
        </p:nvSpPr>
        <p:spPr>
          <a:xfrm>
            <a:off x="711200" y="685787"/>
            <a:ext cx="10515600" cy="758006"/>
          </a:xfrm>
          <a:prstGeom prst="rect">
            <a:avLst/>
          </a:prstGeom>
        </p:spPr>
        <p:txBody>
          <a:bodyPr/>
          <a:lstStyle>
            <a:lvl1pPr defTabSz="520700">
              <a:defRPr sz="3700">
                <a:solidFill>
                  <a:schemeClr val="accent2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lvl1pPr>
          </a:lstStyle>
          <a:p>
            <a:pPr/>
            <a:r>
              <a:t>技术路线选择：学习的主次</a:t>
            </a:r>
          </a:p>
        </p:txBody>
      </p:sp>
      <p:sp>
        <p:nvSpPr>
          <p:cNvPr id="135" name="每个人都有自己的局限性…"/>
          <p:cNvSpPr txBox="1"/>
          <p:nvPr>
            <p:ph type="subTitle" idx="1"/>
          </p:nvPr>
        </p:nvSpPr>
        <p:spPr>
          <a:xfrm>
            <a:off x="411400" y="2045413"/>
            <a:ext cx="10858424" cy="4713370"/>
          </a:xfrm>
          <a:prstGeom prst="rect">
            <a:avLst/>
          </a:prstGeom>
        </p:spPr>
        <p:txBody>
          <a:bodyPr/>
          <a:lstStyle/>
          <a:p>
            <a:pPr lvl="1" marL="621665" indent="-240665">
              <a:buSzPct val="100000"/>
              <a:buChar char="•"/>
              <a:defRPr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每个人都有自己的局限性</a:t>
            </a:r>
          </a:p>
          <a:p>
            <a:pPr lvl="2" marL="1002664" indent="-240665">
              <a:buSzPct val="100000"/>
              <a:buChar char="•"/>
              <a:defRPr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时间局限</a:t>
            </a:r>
          </a:p>
          <a:p>
            <a:pPr lvl="2" marL="1002664" indent="-240665">
              <a:buSzPct val="100000"/>
              <a:buChar char="•"/>
              <a:defRPr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精力局限</a:t>
            </a:r>
          </a:p>
          <a:p>
            <a:pPr lvl="2" marL="1002664" indent="-240665">
              <a:buSzPct val="100000"/>
              <a:buChar char="•"/>
              <a:defRPr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意志品质局限</a:t>
            </a:r>
          </a:p>
          <a:p>
            <a:pPr lvl="1" marL="621665" indent="-240665">
              <a:buSzPct val="100000"/>
              <a:buChar char="•"/>
              <a:defRPr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基础的强化</a:t>
            </a:r>
          </a:p>
          <a:p>
            <a:pPr lvl="1" marL="621665" indent="-240665">
              <a:buSzPct val="100000"/>
              <a:buChar char="•"/>
              <a:defRPr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什么是“基础”？</a:t>
            </a:r>
          </a:p>
          <a:p>
            <a:pPr lvl="2" marL="1002664" indent="-240665">
              <a:buSzPct val="100000"/>
              <a:buChar char="•"/>
              <a:defRPr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技术能力</a:t>
            </a:r>
          </a:p>
          <a:p>
            <a:pPr lvl="2" marL="1002664" indent="-240665">
              <a:buSzPct val="100000"/>
              <a:buChar char="•"/>
              <a:defRPr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非技术能力</a:t>
            </a:r>
          </a:p>
          <a:p>
            <a:pPr lvl="1" marL="621665" indent="-240665">
              <a:buSzPct val="100000"/>
              <a:buChar char="•"/>
              <a:defRPr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需要在工作以外的时间投入吗？</a:t>
            </a:r>
          </a:p>
          <a:p>
            <a:pPr lvl="1" marL="621665" indent="-240665">
              <a:buSzPct val="100000"/>
              <a:buChar char="•"/>
              <a:defRPr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理念和习惯的养成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标题 2"/>
          <p:cNvSpPr txBox="1"/>
          <p:nvPr>
            <p:ph type="ctrTitle"/>
          </p:nvPr>
        </p:nvSpPr>
        <p:spPr>
          <a:xfrm>
            <a:off x="711200" y="614031"/>
            <a:ext cx="10515600" cy="758006"/>
          </a:xfrm>
          <a:prstGeom prst="rect">
            <a:avLst/>
          </a:prstGeom>
        </p:spPr>
        <p:txBody>
          <a:bodyPr/>
          <a:lstStyle>
            <a:lvl1pPr defTabSz="520700">
              <a:defRPr sz="3700">
                <a:solidFill>
                  <a:schemeClr val="accent2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lvl1pPr>
          </a:lstStyle>
          <a:p>
            <a:pPr/>
            <a:r>
              <a:t>技术路线选择：找到竞争力</a:t>
            </a:r>
          </a:p>
        </p:txBody>
      </p:sp>
      <p:sp>
        <p:nvSpPr>
          <p:cNvPr id="138" name="“工作为什么越来越难找了？”…"/>
          <p:cNvSpPr txBox="1"/>
          <p:nvPr>
            <p:ph type="subTitle" idx="1"/>
          </p:nvPr>
        </p:nvSpPr>
        <p:spPr>
          <a:xfrm>
            <a:off x="411400" y="1973658"/>
            <a:ext cx="10858424" cy="4713370"/>
          </a:xfrm>
          <a:prstGeom prst="rect">
            <a:avLst/>
          </a:prstGeom>
        </p:spPr>
        <p:txBody>
          <a:bodyPr/>
          <a:lstStyle/>
          <a:p>
            <a:pPr lvl="1" marL="621665" indent="-240665">
              <a:buSzPct val="100000"/>
              <a:buChar char="•"/>
            </a:pPr>
            <a:r>
              <a:t>“工作为什么越来越难找了？”</a:t>
            </a:r>
          </a:p>
          <a:p>
            <a:pPr lvl="2" marL="1002664" indent="-240665">
              <a:buSzPct val="100000"/>
              <a:buChar char="•"/>
            </a:pPr>
            <a:r>
              <a:t>向上走，自然而然的结果</a:t>
            </a:r>
          </a:p>
          <a:p>
            <a:pPr lvl="2" marL="1002664" indent="-240665">
              <a:buSzPct val="100000"/>
              <a:buChar char="•"/>
            </a:pPr>
            <a:r>
              <a:t>竞争力：工作多年的经验 vs 工作一年的经验重复多遍</a:t>
            </a:r>
          </a:p>
          <a:p>
            <a:pPr lvl="1" marL="621665" indent="-240665">
              <a:buSzPct val="100000"/>
              <a:buChar char="•"/>
            </a:pPr>
            <a:r>
              <a:t>“套路” + “体系”</a:t>
            </a:r>
          </a:p>
          <a:p>
            <a:pPr lvl="2" marL="1002664" indent="-240665">
              <a:buSzPct val="100000"/>
              <a:buChar char="•"/>
            </a:pPr>
            <a:r>
              <a:t>年纪大了，程序员应该学得更快，而不是更慢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标题 2"/>
          <p:cNvSpPr txBox="1"/>
          <p:nvPr>
            <p:ph type="ctrTitle"/>
          </p:nvPr>
        </p:nvSpPr>
        <p:spPr>
          <a:xfrm>
            <a:off x="711200" y="614031"/>
            <a:ext cx="10515600" cy="758006"/>
          </a:xfrm>
          <a:prstGeom prst="rect">
            <a:avLst/>
          </a:prstGeom>
        </p:spPr>
        <p:txBody>
          <a:bodyPr/>
          <a:lstStyle>
            <a:lvl1pPr defTabSz="520700">
              <a:defRPr sz="3700">
                <a:solidFill>
                  <a:schemeClr val="accent2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lvl1pPr>
          </a:lstStyle>
          <a:p>
            <a:pPr/>
            <a:r>
              <a:t>专题：北美大厂的招聘玩法</a:t>
            </a:r>
          </a:p>
        </p:txBody>
      </p:sp>
      <p:sp>
        <p:nvSpPr>
          <p:cNvPr id="141" name="“工作为什么越来越难找了？”…"/>
          <p:cNvSpPr txBox="1"/>
          <p:nvPr>
            <p:ph type="subTitle" idx="1"/>
          </p:nvPr>
        </p:nvSpPr>
        <p:spPr>
          <a:xfrm>
            <a:off x="411400" y="1973658"/>
            <a:ext cx="10858424" cy="4713370"/>
          </a:xfrm>
          <a:prstGeom prst="rect">
            <a:avLst/>
          </a:prstGeom>
        </p:spPr>
        <p:txBody>
          <a:bodyPr/>
          <a:lstStyle/>
          <a:p>
            <a:pPr lvl="1" marL="621665" indent="-240665">
              <a:buSzPct val="100000"/>
              <a:buChar char="•"/>
            </a:pPr>
            <a:r>
              <a:t>招人理念</a:t>
            </a:r>
          </a:p>
          <a:p>
            <a:pPr lvl="2" marL="1002664" indent="-240665">
              <a:buSzPct val="100000"/>
              <a:buChar char="•"/>
            </a:pPr>
            <a:r>
              <a:t>非技术能力</a:t>
            </a:r>
          </a:p>
          <a:p>
            <a:pPr lvl="2" marL="1002664" indent="-240665">
              <a:buSzPct val="100000"/>
              <a:buChar char="•"/>
            </a:pPr>
            <a:r>
              <a:t>技术能力</a:t>
            </a:r>
          </a:p>
          <a:p>
            <a:pPr lvl="1" marL="621665" indent="-240665">
              <a:buSzPct val="100000"/>
              <a:buChar char="•"/>
            </a:pPr>
            <a:r>
              <a:t>流程</a:t>
            </a:r>
          </a:p>
          <a:p>
            <a:pPr lvl="2" marL="1002664" indent="-240665">
              <a:buSzPct val="100000"/>
              <a:buChar char="•"/>
            </a:pPr>
            <a:r>
              <a:t>简历</a:t>
            </a:r>
          </a:p>
          <a:p>
            <a:pPr lvl="2" marL="1002664" indent="-240665">
              <a:buSzPct val="100000"/>
              <a:buChar char="•"/>
            </a:pPr>
            <a:r>
              <a:t>phone screen</a:t>
            </a:r>
          </a:p>
          <a:p>
            <a:pPr lvl="2" marL="1002664" indent="-240665">
              <a:buSzPct val="100000"/>
              <a:buChar char="•"/>
            </a:pPr>
            <a:r>
              <a:t>on-site</a:t>
            </a:r>
          </a:p>
          <a:p>
            <a:pPr lvl="2" marL="1002664" indent="-240665">
              <a:buSzPct val="100000"/>
              <a:buChar char="•"/>
            </a:pPr>
            <a:r>
              <a:t>debrief</a:t>
            </a:r>
          </a:p>
          <a:p>
            <a:pPr lvl="2" marL="1002664" indent="-240665">
              <a:buSzPct val="100000"/>
              <a:buChar char="•"/>
            </a:pPr>
            <a:r>
              <a:t>offer</a:t>
            </a:r>
          </a:p>
          <a:p>
            <a:pPr lvl="1" marL="621665" indent="-240665">
              <a:buSzPct val="100000"/>
              <a:buChar char="•"/>
            </a:pPr>
            <a:r>
              <a:t>interview loop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标题 2"/>
          <p:cNvSpPr txBox="1"/>
          <p:nvPr>
            <p:ph type="ctrTitle"/>
          </p:nvPr>
        </p:nvSpPr>
        <p:spPr>
          <a:xfrm>
            <a:off x="711200" y="614031"/>
            <a:ext cx="10515600" cy="758006"/>
          </a:xfrm>
          <a:prstGeom prst="rect">
            <a:avLst/>
          </a:prstGeom>
        </p:spPr>
        <p:txBody>
          <a:bodyPr/>
          <a:lstStyle>
            <a:lvl1pPr defTabSz="520700">
              <a:defRPr sz="3700">
                <a:solidFill>
                  <a:schemeClr val="accent2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lvl1pPr>
          </a:lstStyle>
          <a:p>
            <a:pPr/>
            <a:r>
              <a:t>专题：程序员怎么学英语</a:t>
            </a:r>
          </a:p>
        </p:txBody>
      </p:sp>
      <p:sp>
        <p:nvSpPr>
          <p:cNvPr id="144" name="“工作为什么越来越难找了？”…"/>
          <p:cNvSpPr txBox="1"/>
          <p:nvPr>
            <p:ph type="subTitle" idx="1"/>
          </p:nvPr>
        </p:nvSpPr>
        <p:spPr>
          <a:xfrm>
            <a:off x="411400" y="1973658"/>
            <a:ext cx="10858424" cy="4713370"/>
          </a:xfrm>
          <a:prstGeom prst="rect">
            <a:avLst/>
          </a:prstGeom>
        </p:spPr>
        <p:txBody>
          <a:bodyPr/>
          <a:lstStyle/>
          <a:p>
            <a:pPr lvl="1" marL="621665" indent="-240665">
              <a:buSzPct val="100000"/>
              <a:buChar char="•"/>
            </a:pPr>
            <a:r>
              <a:t>“催化剂”</a:t>
            </a:r>
          </a:p>
          <a:p>
            <a:pPr lvl="1" marL="621665" indent="-240665">
              <a:buSzPct val="100000"/>
              <a:buChar char="•"/>
            </a:pPr>
            <a:r>
              <a:t>信息获取的有力工具（比较）</a:t>
            </a:r>
          </a:p>
          <a:p>
            <a:pPr lvl="1" marL="621665" indent="-240665">
              <a:buSzPct val="100000"/>
              <a:buChar char="•"/>
            </a:pPr>
            <a:r>
              <a:t>更多可能性</a:t>
            </a:r>
          </a:p>
          <a:p>
            <a:pPr lvl="1" marL="621665" indent="-240665">
              <a:buSzPct val="100000"/>
              <a:buChar char="•"/>
            </a:pPr>
            <a:r>
              <a:t>程序员学习英语的策略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562" y="0"/>
            <a:ext cx="6724935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35245" y="-1"/>
            <a:ext cx="6489184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7985" y="0"/>
            <a:ext cx="5183143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21172" y="-1"/>
            <a:ext cx="7127632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标题 2"/>
          <p:cNvSpPr txBox="1"/>
          <p:nvPr>
            <p:ph type="ctrTitle"/>
          </p:nvPr>
        </p:nvSpPr>
        <p:spPr>
          <a:xfrm>
            <a:off x="666750" y="1209662"/>
            <a:ext cx="10515600" cy="1323043"/>
          </a:xfrm>
          <a:prstGeom prst="rect">
            <a:avLst/>
          </a:prstGeom>
        </p:spPr>
        <p:txBody>
          <a:bodyPr/>
          <a:lstStyle>
            <a:lvl1pPr>
              <a:defRPr sz="5500">
                <a:solidFill>
                  <a:schemeClr val="accent2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lvl1pPr>
          </a:lstStyle>
          <a:p>
            <a:pPr/>
            <a:r>
              <a:t>第二部分：认识全栈工程师</a:t>
            </a:r>
          </a:p>
        </p:txBody>
      </p:sp>
      <p:sp>
        <p:nvSpPr>
          <p:cNvPr id="153" name="什么是全栈工程师，历史背景…"/>
          <p:cNvSpPr txBox="1"/>
          <p:nvPr>
            <p:ph type="subTitle" sz="half" idx="1"/>
          </p:nvPr>
        </p:nvSpPr>
        <p:spPr>
          <a:xfrm>
            <a:off x="666788" y="3052443"/>
            <a:ext cx="10858424" cy="2958358"/>
          </a:xfrm>
          <a:prstGeom prst="rect">
            <a:avLst/>
          </a:prstGeom>
        </p:spPr>
        <p:txBody>
          <a:bodyPr/>
          <a:lstStyle/>
          <a:p>
            <a:pPr marL="240665" indent="-240665">
              <a:buSzPct val="100000"/>
              <a:buChar char="•"/>
              <a:defRPr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什么是全栈工程师，历史背景</a:t>
            </a:r>
          </a:p>
          <a:p>
            <a:pPr marL="240665" indent="-240665">
              <a:buSzPct val="100000"/>
              <a:buChar char="•"/>
              <a:defRPr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为什么要成为全栈工程师</a:t>
            </a:r>
          </a:p>
          <a:p>
            <a:pPr marL="240665" indent="-240665">
              <a:buSzPct val="100000"/>
              <a:buChar char="•"/>
              <a:defRPr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怎样成为全栈工程师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标题 2"/>
          <p:cNvSpPr txBox="1"/>
          <p:nvPr>
            <p:ph type="ctrTitle"/>
          </p:nvPr>
        </p:nvSpPr>
        <p:spPr>
          <a:xfrm>
            <a:off x="711200" y="614031"/>
            <a:ext cx="10515600" cy="758006"/>
          </a:xfrm>
          <a:prstGeom prst="rect">
            <a:avLst/>
          </a:prstGeom>
        </p:spPr>
        <p:txBody>
          <a:bodyPr/>
          <a:lstStyle>
            <a:lvl1pPr defTabSz="520700">
              <a:defRPr sz="3700">
                <a:solidFill>
                  <a:schemeClr val="accent2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lvl1pPr>
          </a:lstStyle>
          <a:p>
            <a:pPr/>
            <a:r>
              <a:t>什么是全栈工程师</a:t>
            </a:r>
          </a:p>
        </p:txBody>
      </p:sp>
      <p:sp>
        <p:nvSpPr>
          <p:cNvPr id="156" name="工程师我知道，可何为“全栈”…"/>
          <p:cNvSpPr txBox="1"/>
          <p:nvPr>
            <p:ph type="subTitle" sz="half" idx="1"/>
          </p:nvPr>
        </p:nvSpPr>
        <p:spPr>
          <a:xfrm>
            <a:off x="1410373" y="2234010"/>
            <a:ext cx="6361245" cy="3910729"/>
          </a:xfrm>
          <a:prstGeom prst="rect">
            <a:avLst/>
          </a:prstGeom>
        </p:spPr>
        <p:txBody>
          <a:bodyPr/>
          <a:lstStyle/>
          <a:p>
            <a:pPr marL="240665" indent="-240665">
              <a:buSzPct val="100000"/>
              <a:buChar char="•"/>
            </a:pPr>
            <a:r>
              <a:t>工程师我知道，可何为“全栈”</a:t>
            </a:r>
          </a:p>
          <a:p>
            <a:pPr marL="240665" indent="-240665">
              <a:buSzPct val="100000"/>
              <a:buChar char="•"/>
            </a:pPr>
            <a:r>
              <a:t>历史背景</a:t>
            </a:r>
          </a:p>
          <a:p>
            <a:pPr marL="240665" indent="-240665">
              <a:buSzPct val="100000"/>
              <a:buChar char="•"/>
            </a:pPr>
            <a:r>
              <a:t>全栈 ≠ 全能</a:t>
            </a:r>
          </a:p>
          <a:p>
            <a:pPr marL="240665" indent="-240665">
              <a:buSzPct val="100000"/>
              <a:buChar char="•"/>
            </a:pPr>
            <a:r>
              <a:t>核心：Web 技术</a:t>
            </a:r>
          </a:p>
          <a:p>
            <a:pPr lvl="1" marL="621665" indent="-240665">
              <a:buSzPct val="100000"/>
              <a:buChar char="•"/>
            </a:pPr>
            <a:r>
              <a:t>网络</a:t>
            </a:r>
          </a:p>
          <a:p>
            <a:pPr lvl="1" marL="621665" indent="-240665">
              <a:buSzPct val="100000"/>
              <a:buChar char="•"/>
            </a:pPr>
            <a:r>
              <a:t>前端</a:t>
            </a:r>
          </a:p>
          <a:p>
            <a:pPr lvl="1" marL="621665" indent="-240665">
              <a:buSzPct val="100000"/>
              <a:buChar char="•"/>
            </a:pPr>
            <a:r>
              <a:t>后端 MVC</a:t>
            </a:r>
          </a:p>
          <a:p>
            <a:pPr lvl="1" marL="621665" indent="-240665">
              <a:buSzPct val="100000"/>
              <a:buChar char="•"/>
            </a:pPr>
            <a:r>
              <a:t>持久化技术等</a:t>
            </a:r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7365" y="2125345"/>
            <a:ext cx="4123056" cy="4321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标题 2"/>
          <p:cNvSpPr txBox="1"/>
          <p:nvPr>
            <p:ph type="ctrTitle"/>
          </p:nvPr>
        </p:nvSpPr>
        <p:spPr>
          <a:xfrm>
            <a:off x="711200" y="614031"/>
            <a:ext cx="10515600" cy="758006"/>
          </a:xfrm>
          <a:prstGeom prst="rect">
            <a:avLst/>
          </a:prstGeom>
        </p:spPr>
        <p:txBody>
          <a:bodyPr/>
          <a:lstStyle>
            <a:lvl1pPr defTabSz="520700">
              <a:defRPr sz="3700">
                <a:solidFill>
                  <a:schemeClr val="accent2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lvl1pPr>
          </a:lstStyle>
          <a:p>
            <a:pPr/>
            <a:r>
              <a:t>为什么要成为全栈工程师</a:t>
            </a:r>
          </a:p>
        </p:txBody>
      </p:sp>
      <p:sp>
        <p:nvSpPr>
          <p:cNvPr id="160" name="对于个人发展…"/>
          <p:cNvSpPr txBox="1"/>
          <p:nvPr>
            <p:ph type="subTitle" sz="half" idx="1"/>
          </p:nvPr>
        </p:nvSpPr>
        <p:spPr>
          <a:xfrm>
            <a:off x="818897" y="1850399"/>
            <a:ext cx="6361243" cy="4733929"/>
          </a:xfrm>
          <a:prstGeom prst="rect">
            <a:avLst/>
          </a:prstGeom>
        </p:spPr>
        <p:txBody>
          <a:bodyPr/>
          <a:lstStyle/>
          <a:p>
            <a:pPr marL="240665" indent="-240665">
              <a:buSzPct val="100000"/>
              <a:buChar char="•"/>
            </a:pPr>
            <a:r>
              <a:t>对于个人发展</a:t>
            </a:r>
          </a:p>
          <a:p>
            <a:pPr lvl="1" marL="621665" indent="-240665">
              <a:buSzPct val="100000"/>
              <a:buChar char="•"/>
            </a:pPr>
            <a:r>
              <a:t>全栈和互联网的紧密联系</a:t>
            </a:r>
          </a:p>
          <a:p>
            <a:pPr lvl="1" marL="621665" indent="-240665">
              <a:buSzPct val="100000"/>
              <a:buChar char="•"/>
            </a:pPr>
            <a:r>
              <a:t>快速反馈的学习方法</a:t>
            </a:r>
          </a:p>
          <a:p>
            <a:pPr lvl="1" marL="621665" indent="-240665">
              <a:buSzPct val="100000"/>
              <a:buChar char="•"/>
            </a:pPr>
            <a:r>
              <a:t>“技术进程多风雨，唯有套路得人心”</a:t>
            </a:r>
          </a:p>
          <a:p>
            <a:pPr lvl="2" marL="1002664" indent="-240665">
              <a:buSzPct val="100000"/>
              <a:buChar char="•"/>
            </a:pPr>
            <a:r>
              <a:t>看问题套路化、体系化</a:t>
            </a:r>
          </a:p>
          <a:p>
            <a:pPr lvl="1" marL="621665" indent="-240665">
              <a:buSzPct val="100000"/>
              <a:buChar char="•"/>
            </a:pPr>
            <a:r>
              <a:t>视野的拓展：学得杂 -&gt; 学得精</a:t>
            </a:r>
          </a:p>
          <a:p>
            <a:pPr marL="240665" indent="-240665">
              <a:buSzPct val="100000"/>
              <a:buChar char="•"/>
            </a:pPr>
            <a:r>
              <a:t>对于就业创业</a:t>
            </a:r>
          </a:p>
          <a:p>
            <a:pPr lvl="1" marL="621665" indent="-240665">
              <a:buSzPct val="100000"/>
              <a:buChar char="•"/>
            </a:pPr>
            <a:r>
              <a:t>超强的研发独立性</a:t>
            </a:r>
          </a:p>
          <a:p>
            <a:pPr lvl="1" marL="621665" indent="-240665">
              <a:buSzPct val="100000"/>
              <a:buChar char="•"/>
            </a:pPr>
            <a:r>
              <a:t>最多的就业机会</a:t>
            </a:r>
          </a:p>
          <a:p>
            <a:pPr lvl="1" marL="621665" indent="-240665">
              <a:buSzPct val="100000"/>
              <a:buChar char="•"/>
            </a:pPr>
            <a:r>
              <a:t>职业延伸能力</a:t>
            </a:r>
          </a:p>
        </p:txBody>
      </p:sp>
      <p:pic>
        <p:nvPicPr>
          <p:cNvPr id="161" name="f90b92c41ca6ecedc5d8af2224aa9f9e.jpeg" descr="f90b92c41ca6ecedc5d8af2224aa9f9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43369" y="1999614"/>
            <a:ext cx="4444366" cy="42487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标题 2"/>
          <p:cNvSpPr txBox="1"/>
          <p:nvPr>
            <p:ph type="ctrTitle"/>
          </p:nvPr>
        </p:nvSpPr>
        <p:spPr>
          <a:xfrm>
            <a:off x="711200" y="614031"/>
            <a:ext cx="6272422" cy="758006"/>
          </a:xfrm>
          <a:prstGeom prst="rect">
            <a:avLst/>
          </a:prstGeom>
        </p:spPr>
        <p:txBody>
          <a:bodyPr/>
          <a:lstStyle>
            <a:lvl1pPr defTabSz="520700">
              <a:defRPr sz="3700">
                <a:solidFill>
                  <a:schemeClr val="accent2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pPr/>
            <a:r>
              <a:t>怎样成为全栈工程师</a:t>
            </a:r>
          </a:p>
        </p:txBody>
      </p:sp>
      <p:sp>
        <p:nvSpPr>
          <p:cNvPr id="164" name="先成为合格的工程师，再谈全栈…"/>
          <p:cNvSpPr txBox="1"/>
          <p:nvPr>
            <p:ph type="subTitle" sz="half" idx="1"/>
          </p:nvPr>
        </p:nvSpPr>
        <p:spPr>
          <a:xfrm>
            <a:off x="666788" y="2125426"/>
            <a:ext cx="6361245" cy="3910728"/>
          </a:xfrm>
          <a:prstGeom prst="rect">
            <a:avLst/>
          </a:prstGeom>
        </p:spPr>
        <p:txBody>
          <a:bodyPr/>
          <a:lstStyle/>
          <a:p>
            <a:pPr marL="240665" indent="-240665">
              <a:buSzPct val="100000"/>
              <a:buChar char="•"/>
            </a:pPr>
            <a:r>
              <a:t>先成为合格的工程师，再谈全栈</a:t>
            </a:r>
          </a:p>
          <a:p>
            <a:pPr marL="240665" indent="-240665">
              <a:buSzPct val="100000"/>
              <a:buChar char="•"/>
            </a:pPr>
            <a:r>
              <a:t>比较 + 思考</a:t>
            </a:r>
          </a:p>
          <a:p>
            <a:pPr marL="240665" indent="-240665">
              <a:buSzPct val="100000"/>
              <a:buChar char="•"/>
            </a:pPr>
            <a:r>
              <a:t>亲自动手实践</a:t>
            </a:r>
          </a:p>
          <a:p>
            <a:pPr marL="240665" indent="-240665">
              <a:buSzPct val="100000"/>
              <a:buChar char="•"/>
            </a:pPr>
            <a:r>
              <a:t>目标：套路 + 体系</a:t>
            </a:r>
          </a:p>
        </p:txBody>
      </p:sp>
      <p:pic>
        <p:nvPicPr>
          <p:cNvPr id="165" name="2961de2a299d887fefa7731dc8d28a4a.png" descr="2961de2a299d887fefa7731dc8d28a4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28155" y="876300"/>
            <a:ext cx="3619501" cy="58305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副标题 1"/>
          <p:cNvSpPr txBox="1"/>
          <p:nvPr>
            <p:ph type="subTitle" sz="half" idx="1"/>
          </p:nvPr>
        </p:nvSpPr>
        <p:spPr>
          <a:xfrm>
            <a:off x="1048383" y="3088638"/>
            <a:ext cx="10858424" cy="2958359"/>
          </a:xfrm>
          <a:prstGeom prst="rect">
            <a:avLst/>
          </a:prstGeom>
        </p:spPr>
        <p:txBody>
          <a:bodyPr/>
          <a:lstStyle/>
          <a:p>
            <a:pPr marL="240665" indent="-240665">
              <a:buSzPct val="100000"/>
              <a:buChar char="•"/>
            </a:pPr>
            <a:r>
              <a:t>程序员，热爱工程师文化</a:t>
            </a:r>
          </a:p>
          <a:p>
            <a:pPr marL="240665" indent="-240665">
              <a:buSzPct val="100000"/>
              <a:buChar char="•"/>
            </a:pPr>
            <a:r>
              <a:t>@Huawei -&gt; @Amazon -&gt; @Oracle</a:t>
            </a:r>
          </a:p>
          <a:p>
            <a:pPr marL="240665" indent="-240665">
              <a:buSzPct val="100000"/>
              <a:buChar char="•"/>
            </a:pPr>
            <a:r>
              <a:t>@南京 -&gt; @北京 -&gt; @Seattle</a:t>
            </a:r>
          </a:p>
          <a:p>
            <a:pPr marL="240665" indent="-240665">
              <a:buSzPct val="100000"/>
              <a:buChar char="•"/>
            </a:pPr>
            <a:r>
              <a:t>专栏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《全栈工程师修炼指南》</a:t>
            </a:r>
            <a:r>
              <a:t>作者</a:t>
            </a:r>
          </a:p>
          <a:p>
            <a:pPr marL="240665" indent="-240665">
              <a:buSzPct val="100000"/>
              <a:buChar char="•"/>
            </a:pPr>
            <a:r>
              <a:t>长期技术博客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《四火的唠叨》</a:t>
            </a:r>
            <a:r>
              <a:t>作者</a:t>
            </a:r>
          </a:p>
        </p:txBody>
      </p:sp>
      <p:sp>
        <p:nvSpPr>
          <p:cNvPr id="112" name="标题 2"/>
          <p:cNvSpPr txBox="1"/>
          <p:nvPr>
            <p:ph type="ctrTitle"/>
          </p:nvPr>
        </p:nvSpPr>
        <p:spPr>
          <a:xfrm>
            <a:off x="309243" y="964563"/>
            <a:ext cx="4822194" cy="1373507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chemeClr val="accent2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pPr/>
            <a:r>
              <a:t>我是谁？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标题 2"/>
          <p:cNvSpPr txBox="1"/>
          <p:nvPr>
            <p:ph type="ctrTitle"/>
          </p:nvPr>
        </p:nvSpPr>
        <p:spPr>
          <a:xfrm>
            <a:off x="838200" y="2586021"/>
            <a:ext cx="10515600" cy="1323044"/>
          </a:xfrm>
          <a:prstGeom prst="rect">
            <a:avLst/>
          </a:prstGeom>
        </p:spPr>
        <p:txBody>
          <a:bodyPr/>
          <a:lstStyle>
            <a:lvl1pPr algn="l" defTabSz="432511">
              <a:lnSpc>
                <a:spcPct val="150000"/>
              </a:lnSpc>
              <a:defRPr sz="2752">
                <a:solidFill>
                  <a:schemeClr val="accent2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pPr/>
            <a:r>
              <a:t>我应该专精于发展一个具体领域，还是应该多领域尝试，通学广识？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这个问题没有确定的解，正面和反面例子都举不胜举。…"/>
          <p:cNvSpPr txBox="1"/>
          <p:nvPr>
            <p:ph type="subTitle" sz="half" idx="1"/>
          </p:nvPr>
        </p:nvSpPr>
        <p:spPr>
          <a:xfrm>
            <a:off x="666788" y="2384949"/>
            <a:ext cx="10858424" cy="238996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</a:pPr>
            <a:r>
              <a:t>这个问题没有确定的解，正面和反面例子都举不胜举。</a:t>
            </a:r>
          </a:p>
          <a:p>
            <a:pPr>
              <a:lnSpc>
                <a:spcPct val="120000"/>
              </a:lnSpc>
            </a:pPr>
          </a:p>
          <a:p>
            <a:pPr>
              <a:lnSpc>
                <a:spcPct val="120000"/>
              </a:lnSpc>
            </a:pPr>
            <a:r>
              <a:t>我们讲，就要讲大多数人，以及普通人的情况，并且考虑到家庭、生活、性格等等种种的限制，寻求一个对自己职业生涯最优的解。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标题 2"/>
          <p:cNvSpPr txBox="1"/>
          <p:nvPr>
            <p:ph type="ctrTitle"/>
          </p:nvPr>
        </p:nvSpPr>
        <p:spPr>
          <a:xfrm>
            <a:off x="711200" y="614031"/>
            <a:ext cx="10515600" cy="1323044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chemeClr val="accent2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lvl1pPr>
          </a:lstStyle>
          <a:p>
            <a:pPr/>
            <a:r>
              <a:t>提纲</a:t>
            </a:r>
          </a:p>
        </p:txBody>
      </p:sp>
      <p:sp>
        <p:nvSpPr>
          <p:cNvPr id="119" name="第一部分：技术路线的选择…"/>
          <p:cNvSpPr txBox="1"/>
          <p:nvPr>
            <p:ph type="subTitle" sz="half" idx="1"/>
          </p:nvPr>
        </p:nvSpPr>
        <p:spPr>
          <a:xfrm>
            <a:off x="666788" y="2263138"/>
            <a:ext cx="10858424" cy="2958359"/>
          </a:xfrm>
          <a:prstGeom prst="rect">
            <a:avLst/>
          </a:prstGeom>
        </p:spPr>
        <p:txBody>
          <a:bodyPr/>
          <a:lstStyle/>
          <a:p>
            <a:pPr marL="240665" indent="-240665">
              <a:buSzPct val="100000"/>
              <a:buChar char="•"/>
              <a:defRPr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第一部分：技术路线的选择</a:t>
            </a:r>
          </a:p>
          <a:p>
            <a:pPr marL="240665" indent="-240665">
              <a:buSzPct val="100000"/>
              <a:buChar char="•"/>
              <a:defRPr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第二部分：认识全栈工程师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标题 2"/>
          <p:cNvSpPr txBox="1"/>
          <p:nvPr>
            <p:ph type="ctrTitle"/>
          </p:nvPr>
        </p:nvSpPr>
        <p:spPr>
          <a:xfrm>
            <a:off x="711200" y="1690357"/>
            <a:ext cx="10515600" cy="1323044"/>
          </a:xfrm>
          <a:prstGeom prst="rect">
            <a:avLst/>
          </a:prstGeom>
        </p:spPr>
        <p:txBody>
          <a:bodyPr/>
          <a:lstStyle>
            <a:lvl1pPr>
              <a:defRPr sz="5800">
                <a:solidFill>
                  <a:schemeClr val="accent2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lvl1pPr>
          </a:lstStyle>
          <a:p>
            <a:pPr/>
            <a:r>
              <a:t>第一部分：技术路线的选择</a:t>
            </a:r>
          </a:p>
        </p:txBody>
      </p:sp>
      <p:sp>
        <p:nvSpPr>
          <p:cNvPr id="122" name="谈谈一个误区…"/>
          <p:cNvSpPr txBox="1"/>
          <p:nvPr>
            <p:ph type="subTitle" idx="1"/>
          </p:nvPr>
        </p:nvSpPr>
        <p:spPr>
          <a:xfrm>
            <a:off x="666788" y="3339463"/>
            <a:ext cx="10858424" cy="3358938"/>
          </a:xfrm>
          <a:prstGeom prst="rect">
            <a:avLst/>
          </a:prstGeom>
        </p:spPr>
        <p:txBody>
          <a:bodyPr/>
          <a:lstStyle/>
          <a:p>
            <a:pPr marL="240665" indent="-240665">
              <a:buSzPct val="100000"/>
              <a:buChar char="•"/>
              <a:defRPr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谈谈一个误区</a:t>
            </a:r>
          </a:p>
          <a:p>
            <a:pPr marL="240665" indent="-240665">
              <a:buSzPct val="100000"/>
              <a:buChar char="•"/>
              <a:defRPr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我们该怎样选择技术路线？</a:t>
            </a:r>
          </a:p>
          <a:p>
            <a:pPr lvl="1" marL="621665" indent="-240665">
              <a:buSzPct val="100000"/>
              <a:buChar char="•"/>
              <a:defRPr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面临的困难</a:t>
            </a:r>
          </a:p>
          <a:p>
            <a:pPr lvl="1" marL="621665" indent="-240665">
              <a:buSzPct val="100000"/>
              <a:buChar char="•"/>
              <a:defRPr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技术栈分级</a:t>
            </a:r>
          </a:p>
          <a:p>
            <a:pPr lvl="1" marL="621665" indent="-240665">
              <a:buSzPct val="100000"/>
              <a:buChar char="•"/>
              <a:defRPr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学习的主次</a:t>
            </a:r>
          </a:p>
          <a:p>
            <a:pPr lvl="1" marL="621665" indent="-240665">
              <a:buSzPct val="100000"/>
              <a:buChar char="•"/>
              <a:defRPr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找到竞争力</a:t>
            </a:r>
          </a:p>
          <a:p>
            <a:pPr marL="240665" indent="-240665">
              <a:buSzPct val="100000"/>
              <a:buChar char="•"/>
              <a:defRPr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两个小专题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标题 2"/>
          <p:cNvSpPr txBox="1"/>
          <p:nvPr>
            <p:ph type="ctrTitle"/>
          </p:nvPr>
        </p:nvSpPr>
        <p:spPr>
          <a:xfrm>
            <a:off x="738505" y="1233805"/>
            <a:ext cx="9834245" cy="1323341"/>
          </a:xfrm>
          <a:prstGeom prst="rect">
            <a:avLst/>
          </a:prstGeom>
        </p:spPr>
        <p:txBody>
          <a:bodyPr/>
          <a:lstStyle>
            <a:lvl1pPr defTabSz="502919">
              <a:defRPr sz="3600">
                <a:solidFill>
                  <a:schemeClr val="accent2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lvl1pPr>
          </a:lstStyle>
          <a:p>
            <a:pPr/>
            <a:r>
              <a:t>误区：我应当在职业生涯早期就尽快确定自己要重点发展的技术领域</a:t>
            </a:r>
          </a:p>
        </p:txBody>
      </p:sp>
      <p:sp>
        <p:nvSpPr>
          <p:cNvPr id="125" name="关于职业生涯规划…"/>
          <p:cNvSpPr txBox="1"/>
          <p:nvPr>
            <p:ph type="subTitle" idx="1"/>
          </p:nvPr>
        </p:nvSpPr>
        <p:spPr>
          <a:xfrm>
            <a:off x="666788" y="2820034"/>
            <a:ext cx="10858424" cy="4110337"/>
          </a:xfrm>
          <a:prstGeom prst="rect">
            <a:avLst/>
          </a:prstGeom>
        </p:spPr>
        <p:txBody>
          <a:bodyPr/>
          <a:lstStyle/>
          <a:p>
            <a:pPr marL="204470" indent="-204470" defTabSz="777240">
              <a:spcBef>
                <a:spcPts val="800"/>
              </a:spcBef>
              <a:buSzPct val="100000"/>
              <a:buChar char="•"/>
              <a:defRPr sz="2000"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关于职业生涯规划</a:t>
            </a:r>
          </a:p>
          <a:p>
            <a:pPr marL="204470" indent="-204470" defTabSz="777240">
              <a:spcBef>
                <a:spcPts val="800"/>
              </a:spcBef>
              <a:buSzPct val="100000"/>
              <a:buChar char="•"/>
              <a:defRPr sz="2000"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“道理我都懂，可还是过不好这一生”，做出理性的决策</a:t>
            </a:r>
          </a:p>
          <a:p>
            <a:pPr marL="204470" indent="-204470" defTabSz="777240">
              <a:spcBef>
                <a:spcPts val="800"/>
              </a:spcBef>
              <a:buSzPct val="100000"/>
              <a:buChar char="•"/>
              <a:defRPr sz="2000"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理想的长期的方向：</a:t>
            </a:r>
          </a:p>
          <a:p>
            <a:pPr lvl="1" marL="528319" indent="-204470" defTabSz="777240">
              <a:spcBef>
                <a:spcPts val="800"/>
              </a:spcBef>
              <a:buSzPct val="100000"/>
              <a:buChar char="•"/>
              <a:defRPr sz="2000"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一要自己感兴趣</a:t>
            </a:r>
          </a:p>
          <a:p>
            <a:pPr lvl="1" marL="528319" indent="-204470" defTabSz="777240">
              <a:spcBef>
                <a:spcPts val="800"/>
              </a:spcBef>
              <a:buSzPct val="100000"/>
              <a:buChar char="•"/>
              <a:defRPr sz="2000"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二要自己擅长做</a:t>
            </a:r>
          </a:p>
          <a:p>
            <a:pPr lvl="1" marL="528319" indent="-204470" defTabSz="777240">
              <a:spcBef>
                <a:spcPts val="800"/>
              </a:spcBef>
              <a:buSzPct val="100000"/>
              <a:buChar char="•"/>
              <a:defRPr sz="2000"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三要领域有前景</a:t>
            </a:r>
          </a:p>
          <a:p>
            <a:pPr marL="204470" indent="-204470" defTabSz="777240">
              <a:spcBef>
                <a:spcPts val="800"/>
              </a:spcBef>
              <a:buSzPct val="100000"/>
              <a:buChar char="•"/>
              <a:defRPr sz="2000"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为什么无法在早期就确定技术路线？</a:t>
            </a:r>
          </a:p>
          <a:p>
            <a:pPr lvl="1" marL="528319" indent="-204470" defTabSz="777240">
              <a:spcBef>
                <a:spcPts val="800"/>
              </a:spcBef>
              <a:buSzPct val="100000"/>
              <a:buChar char="•"/>
              <a:defRPr sz="2000"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它会局限自己未来的选择</a:t>
            </a:r>
          </a:p>
          <a:p>
            <a:pPr lvl="1" marL="528319" indent="-204470" defTabSz="777240">
              <a:spcBef>
                <a:spcPts val="800"/>
              </a:spcBef>
              <a:buSzPct val="100000"/>
              <a:buChar char="•"/>
              <a:defRPr sz="2000"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视野需要时间的积累</a:t>
            </a:r>
          </a:p>
          <a:p>
            <a:pPr lvl="1" marL="528319" indent="-204470" defTabSz="777240">
              <a:spcBef>
                <a:spcPts val="800"/>
              </a:spcBef>
              <a:buSzPct val="100000"/>
              <a:buChar char="•"/>
              <a:defRPr sz="2000"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机遇往往是难以预测的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标题 2"/>
          <p:cNvSpPr txBox="1"/>
          <p:nvPr>
            <p:ph type="ctrTitle"/>
          </p:nvPr>
        </p:nvSpPr>
        <p:spPr>
          <a:xfrm>
            <a:off x="711200" y="1331581"/>
            <a:ext cx="10515600" cy="758006"/>
          </a:xfrm>
          <a:prstGeom prst="rect">
            <a:avLst/>
          </a:prstGeom>
        </p:spPr>
        <p:txBody>
          <a:bodyPr/>
          <a:lstStyle>
            <a:lvl1pPr defTabSz="520700">
              <a:defRPr sz="3700">
                <a:solidFill>
                  <a:schemeClr val="accent2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lvl1pPr>
          </a:lstStyle>
          <a:p>
            <a:pPr/>
            <a:r>
              <a:t>技术路线选择：面临的困难</a:t>
            </a:r>
          </a:p>
        </p:txBody>
      </p:sp>
      <p:sp>
        <p:nvSpPr>
          <p:cNvPr id="128" name="“迷茫”——技术选择的困惑…"/>
          <p:cNvSpPr txBox="1"/>
          <p:nvPr>
            <p:ph type="subTitle" idx="1"/>
          </p:nvPr>
        </p:nvSpPr>
        <p:spPr>
          <a:xfrm>
            <a:off x="666788" y="2980688"/>
            <a:ext cx="10858424" cy="4110337"/>
          </a:xfrm>
          <a:prstGeom prst="rect">
            <a:avLst/>
          </a:prstGeom>
        </p:spPr>
        <p:txBody>
          <a:bodyPr/>
          <a:lstStyle/>
          <a:p>
            <a:pPr marL="240665" indent="-240665">
              <a:buSzPct val="100000"/>
              <a:buChar char="•"/>
              <a:defRPr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“迷茫”——技术选择的困惑</a:t>
            </a:r>
          </a:p>
          <a:p>
            <a:pPr marL="240665" indent="-240665">
              <a:buSzPct val="100000"/>
              <a:buChar char="•"/>
              <a:defRPr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迷茫不代表等待，不确定时期的策略</a:t>
            </a:r>
          </a:p>
          <a:p>
            <a:pPr marL="240665" indent="-240665">
              <a:buSzPct val="100000"/>
              <a:buChar char="•"/>
              <a:defRPr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技术路线的选择</a:t>
            </a:r>
          </a:p>
          <a:p>
            <a:pPr lvl="1" marL="621665" indent="-240665">
              <a:buSzPct val="100000"/>
              <a:buChar char="•"/>
              <a:defRPr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一个开发和测试转型的故事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标题 2"/>
          <p:cNvSpPr txBox="1"/>
          <p:nvPr>
            <p:ph type="ctrTitle"/>
          </p:nvPr>
        </p:nvSpPr>
        <p:spPr>
          <a:xfrm>
            <a:off x="711200" y="614031"/>
            <a:ext cx="10515600" cy="758006"/>
          </a:xfrm>
          <a:prstGeom prst="rect">
            <a:avLst/>
          </a:prstGeom>
        </p:spPr>
        <p:txBody>
          <a:bodyPr/>
          <a:lstStyle>
            <a:lvl1pPr defTabSz="520700">
              <a:defRPr sz="3700">
                <a:solidFill>
                  <a:schemeClr val="accent2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lvl1pPr>
          </a:lstStyle>
          <a:p>
            <a:pPr/>
            <a:r>
              <a:t>技术路线选择：技术栈分级</a:t>
            </a:r>
          </a:p>
        </p:txBody>
      </p:sp>
      <p:sp>
        <p:nvSpPr>
          <p:cNvPr id="131" name="技术的分级…"/>
          <p:cNvSpPr txBox="1"/>
          <p:nvPr>
            <p:ph type="subTitle" idx="1"/>
          </p:nvPr>
        </p:nvSpPr>
        <p:spPr>
          <a:xfrm>
            <a:off x="411400" y="1427185"/>
            <a:ext cx="10858424" cy="5259844"/>
          </a:xfrm>
          <a:prstGeom prst="rect">
            <a:avLst/>
          </a:prstGeom>
        </p:spPr>
        <p:txBody>
          <a:bodyPr/>
          <a:lstStyle/>
          <a:p>
            <a:pPr marL="240665" indent="-240665">
              <a:buSzPct val="100000"/>
              <a:buChar char="•"/>
              <a:defRPr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技术的分级</a:t>
            </a:r>
          </a:p>
          <a:p>
            <a:pPr lvl="1" marL="621665" indent="-240665">
              <a:buSzPct val="100000"/>
              <a:buChar char="•"/>
              <a:defRPr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这是一个完整的解决问题的技术栈</a:t>
            </a:r>
          </a:p>
          <a:p>
            <a:pPr lvl="1" marL="621665" indent="-240665">
              <a:buSzPct val="100000"/>
              <a:buChar char="•"/>
              <a:defRPr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从左 -&gt; 右大致的规律（大体分布，并不严格）：</a:t>
            </a:r>
          </a:p>
          <a:p>
            <a:pPr lvl="2" marL="1002664" indent="-240665">
              <a:buSzPct val="100000"/>
              <a:buChar char="•"/>
              <a:defRPr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稳定性：高 -&gt; 低</a:t>
            </a:r>
          </a:p>
          <a:p>
            <a:pPr lvl="2" marL="1002664" indent="-240665">
              <a:buSzPct val="100000"/>
              <a:buChar char="•"/>
              <a:defRPr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寿命：长 -&gt; 短</a:t>
            </a:r>
          </a:p>
          <a:p>
            <a:pPr lvl="2" marL="1002664" indent="-240665">
              <a:buSzPct val="100000"/>
              <a:buChar char="•"/>
              <a:defRPr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技术积累难度：高 -&gt; 低</a:t>
            </a:r>
          </a:p>
          <a:p>
            <a:pPr lvl="2" marL="1002664" indent="-240665">
              <a:buSzPct val="100000"/>
              <a:buChar char="•"/>
              <a:defRPr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问题针对性：弱 -&gt; 强</a:t>
            </a:r>
          </a:p>
          <a:p>
            <a:pPr marL="240665" indent="-240665">
              <a:buSzPct val="100000"/>
              <a:buChar char="•"/>
              <a:defRPr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相互之间的关系</a:t>
            </a:r>
          </a:p>
          <a:p>
            <a:pPr lvl="1" marL="621665" indent="-240665">
              <a:buSzPct val="100000"/>
              <a:buChar char="•"/>
              <a:defRPr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解决实际问题缺一不可</a:t>
            </a:r>
          </a:p>
          <a:p>
            <a:pPr lvl="1" marL="621665" indent="-240665">
              <a:buSzPct val="100000"/>
              <a:buChar char="•"/>
              <a:defRPr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相互促进的关系</a:t>
            </a:r>
          </a:p>
          <a:p>
            <a:pPr lvl="1" marL="621665" indent="-240665">
              <a:buSzPct val="100000"/>
              <a:buChar char="•"/>
              <a:defRPr>
                <a:latin typeface="PingFang SC Regular"/>
                <a:ea typeface="PingFang SC Regular"/>
                <a:cs typeface="PingFang SC Regular"/>
                <a:sym typeface="PingFang SC Regular"/>
              </a:defRPr>
            </a:pPr>
            <a:r>
              <a:t>从右向左的泛化：“玩法”和“套路” + “体系”</a:t>
            </a:r>
          </a:p>
        </p:txBody>
      </p:sp>
      <p:pic>
        <p:nvPicPr>
          <p:cNvPr id="132" name="12471848fea52f2c04ef7f676bab62e4.png" descr="12471848fea52f2c04ef7f676bab62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52240" y="3206756"/>
            <a:ext cx="6971091" cy="11848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​​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​​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